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84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6" r:id="rId19"/>
    <p:sldId id="277" r:id="rId20"/>
    <p:sldId id="278" r:id="rId21"/>
    <p:sldId id="279" r:id="rId22"/>
    <p:sldId id="280" r:id="rId23"/>
    <p:sldId id="281" r:id="rId24"/>
    <p:sldId id="282" r:id="rId25"/>
    <p:sldId id="283" r:id="rId26"/>
    <p:sldId id="275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99"/>
    <a:srgbClr val="FF5050"/>
    <a:srgbClr val="F9ED60"/>
    <a:srgbClr val="FFFF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38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7/31/2024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7/31/2024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7/31/2024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7/31/2024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7/31/2024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7/31/2024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7/31/2024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7/31/2024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7/31/2024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7/31/2024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7/31/2024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7/31/2024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7/31/2024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7/31/2024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7/31/2024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7/31/2024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7/31/2024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509A250-FF31-4206-8172-F9D3106AACB1}" type="datetimeFigureOut">
              <a:rPr lang="en-US" dirty="0"/>
              <a:t>7/31/2024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22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3.wdp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24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5.wdp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26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27.wdp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28.wdp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9.wdp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7" Type="http://schemas.microsoft.com/office/2007/relationships/hdphoto" Target="../media/hdphoto31.wdp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microsoft.com/office/2007/relationships/hdphoto" Target="../media/hdphoto30.wdp"/><Relationship Id="rId4" Type="http://schemas.openxmlformats.org/officeDocument/2006/relationships/image" Target="../media/image47.png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microsoft.com/office/2007/relationships/hdphoto" Target="../media/hdphoto4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microsoft.com/office/2007/relationships/hdphoto" Target="../media/hdphoto3.wdp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microsoft.com/office/2007/relationships/hdphoto" Target="../media/hdphoto5.wdp"/><Relationship Id="rId7" Type="http://schemas.microsoft.com/office/2007/relationships/hdphoto" Target="../media/hdphoto7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microsoft.com/office/2007/relationships/hdphoto" Target="../media/hdphoto9.wdp"/><Relationship Id="rId5" Type="http://schemas.microsoft.com/office/2007/relationships/hdphoto" Target="../media/hdphoto6.wdp"/><Relationship Id="rId10" Type="http://schemas.openxmlformats.org/officeDocument/2006/relationships/image" Target="../media/image14.png"/><Relationship Id="rId4" Type="http://schemas.openxmlformats.org/officeDocument/2006/relationships/image" Target="../media/image11.png"/><Relationship Id="rId9" Type="http://schemas.microsoft.com/office/2007/relationships/hdphoto" Target="../media/hdphoto8.wdp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microsoft.com/office/2007/relationships/hdphoto" Target="../media/hdphoto10.wdp"/><Relationship Id="rId7" Type="http://schemas.microsoft.com/office/2007/relationships/hdphoto" Target="../media/hdphoto12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microsoft.com/office/2007/relationships/hdphoto" Target="../media/hdphoto11.wdp"/><Relationship Id="rId4" Type="http://schemas.openxmlformats.org/officeDocument/2006/relationships/image" Target="../media/image16.png"/><Relationship Id="rId9" Type="http://schemas.microsoft.com/office/2007/relationships/hdphoto" Target="../media/hdphoto13.wdp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4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microsoft.com/office/2007/relationships/hdphoto" Target="../media/hdphoto3.wdp"/><Relationship Id="rId7" Type="http://schemas.microsoft.com/office/2007/relationships/hdphoto" Target="../media/hdphoto15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microsoft.com/office/2007/relationships/hdphoto" Target="../media/hdphoto17.wdp"/><Relationship Id="rId5" Type="http://schemas.microsoft.com/office/2007/relationships/hdphoto" Target="../media/hdphoto8.wdp"/><Relationship Id="rId10" Type="http://schemas.openxmlformats.org/officeDocument/2006/relationships/image" Target="../media/image23.png"/><Relationship Id="rId4" Type="http://schemas.openxmlformats.org/officeDocument/2006/relationships/image" Target="../media/image13.png"/><Relationship Id="rId9" Type="http://schemas.microsoft.com/office/2007/relationships/hdphoto" Target="../media/hdphoto16.wdp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8.wdp"/><Relationship Id="rId7" Type="http://schemas.microsoft.com/office/2007/relationships/hdphoto" Target="../media/hdphoto20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microsoft.com/office/2007/relationships/hdphoto" Target="../media/hdphoto19.wdp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1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>
            <a:extLst>
              <a:ext uri="{FF2B5EF4-FFF2-40B4-BE49-F238E27FC236}">
                <a16:creationId xmlns:a16="http://schemas.microsoft.com/office/drawing/2014/main" id="{FE845509-EFB8-428A-8CC4-854B54DEB0E7}"/>
              </a:ext>
            </a:extLst>
          </p:cNvPr>
          <p:cNvSpPr txBox="1"/>
          <p:nvPr/>
        </p:nvSpPr>
        <p:spPr>
          <a:xfrm>
            <a:off x="10536195" y="222422"/>
            <a:ext cx="47779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0" dirty="0">
                <a:solidFill>
                  <a:schemeClr val="bg2"/>
                </a:solidFill>
              </a:rPr>
              <a:t>1</a:t>
            </a:r>
          </a:p>
        </p:txBody>
      </p:sp>
      <p:sp>
        <p:nvSpPr>
          <p:cNvPr id="2" name="Ellipse 1"/>
          <p:cNvSpPr/>
          <p:nvPr/>
        </p:nvSpPr>
        <p:spPr>
          <a:xfrm>
            <a:off x="6400800" y="2976465"/>
            <a:ext cx="597159" cy="737119"/>
          </a:xfrm>
          <a:prstGeom prst="ellipse">
            <a:avLst/>
          </a:prstGeom>
          <a:solidFill>
            <a:srgbClr val="FFFFB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A294DAC8-6ED5-4C81-9C07-CF3B609AB9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50000"/>
                    </a14:imgEffect>
                    <a14:imgEffect>
                      <a14:brightnessContrast brigh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975853" y="857555"/>
            <a:ext cx="5540581" cy="4974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584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>
            <a:extLst>
              <a:ext uri="{FF2B5EF4-FFF2-40B4-BE49-F238E27FC236}">
                <a16:creationId xmlns:a16="http://schemas.microsoft.com/office/drawing/2014/main" id="{2D8A8F8E-9990-4939-AF02-20215AD1840C}"/>
              </a:ext>
            </a:extLst>
          </p:cNvPr>
          <p:cNvSpPr txBox="1"/>
          <p:nvPr/>
        </p:nvSpPr>
        <p:spPr>
          <a:xfrm>
            <a:off x="2463114" y="2598003"/>
            <a:ext cx="67715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800" u="sng" dirty="0">
                <a:latin typeface="Arial Black" panose="020B0A04020102020204" pitchFamily="34" charset="0"/>
              </a:rPr>
              <a:t>Maquettage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B940C965-26B0-4BC2-8595-F5257D229F7C}"/>
              </a:ext>
            </a:extLst>
          </p:cNvPr>
          <p:cNvSpPr txBox="1"/>
          <p:nvPr/>
        </p:nvSpPr>
        <p:spPr>
          <a:xfrm>
            <a:off x="10396151" y="444844"/>
            <a:ext cx="8402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 smtClean="0">
                <a:solidFill>
                  <a:schemeClr val="bg2"/>
                </a:solidFill>
              </a:rPr>
              <a:t>10</a:t>
            </a:r>
            <a:endParaRPr lang="fr-FR" sz="4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3939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50000"/>
                    </a14:imgEffect>
                    <a14:imgEffect>
                      <a14:brightnessContrast bright="25000"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51DEFA5-D4D6-4561-A9A9-EA26ABA6CE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u="sng" dirty="0">
                <a:latin typeface="Arial Black" panose="020B0A04020102020204" pitchFamily="34" charset="0"/>
              </a:rPr>
              <a:t>Zoning</a:t>
            </a:r>
            <a:r>
              <a:rPr lang="fr-FR" dirty="0"/>
              <a:t>: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9357ADD-16F6-4BF4-B161-179F078502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50000"/>
                    </a14:imgEffect>
                    <a14:imgEffect>
                      <a14:brightnessContrast bright="1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08911" y="1355816"/>
            <a:ext cx="9368884" cy="5250538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B940C965-26B0-4BC2-8595-F5257D229F7C}"/>
              </a:ext>
            </a:extLst>
          </p:cNvPr>
          <p:cNvSpPr txBox="1"/>
          <p:nvPr/>
        </p:nvSpPr>
        <p:spPr>
          <a:xfrm>
            <a:off x="10396151" y="444844"/>
            <a:ext cx="8402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 smtClean="0">
                <a:solidFill>
                  <a:schemeClr val="bg2"/>
                </a:solidFill>
              </a:rPr>
              <a:t>11</a:t>
            </a:r>
            <a:endParaRPr lang="fr-FR" sz="4000" dirty="0">
              <a:solidFill>
                <a:schemeClr val="bg2"/>
              </a:solidFill>
            </a:endParaRPr>
          </a:p>
        </p:txBody>
      </p:sp>
      <p:sp>
        <p:nvSpPr>
          <p:cNvPr id="3" name="Ellipse 2"/>
          <p:cNvSpPr/>
          <p:nvPr/>
        </p:nvSpPr>
        <p:spPr>
          <a:xfrm>
            <a:off x="457200" y="1052978"/>
            <a:ext cx="11579629" cy="2277687"/>
          </a:xfrm>
          <a:prstGeom prst="ellipse">
            <a:avLst/>
          </a:prstGeom>
          <a:noFill/>
          <a:ln w="76200">
            <a:solidFill>
              <a:srgbClr val="FF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Ellipse 3"/>
          <p:cNvSpPr/>
          <p:nvPr/>
        </p:nvSpPr>
        <p:spPr>
          <a:xfrm>
            <a:off x="1496291" y="2743200"/>
            <a:ext cx="10025149" cy="3524596"/>
          </a:xfrm>
          <a:prstGeom prst="ellipse">
            <a:avLst/>
          </a:prstGeom>
          <a:noFill/>
          <a:ln w="76200">
            <a:solidFill>
              <a:srgbClr val="FF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Ellipse 6"/>
          <p:cNvSpPr/>
          <p:nvPr/>
        </p:nvSpPr>
        <p:spPr>
          <a:xfrm>
            <a:off x="1230284" y="5918662"/>
            <a:ext cx="10124901" cy="890778"/>
          </a:xfrm>
          <a:prstGeom prst="ellipse">
            <a:avLst/>
          </a:prstGeom>
          <a:noFill/>
          <a:ln w="76200">
            <a:solidFill>
              <a:srgbClr val="FF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72643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4" grpId="0" animBg="1"/>
      <p:bldP spid="4" grpId="1" animBg="1"/>
      <p:bldP spid="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DB1418D4-0312-47BC-AB9F-1EC144286D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50000"/>
                    </a14:imgEffect>
                    <a14:imgEffect>
                      <a14:brightnessContrast bright="1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45542" y="815090"/>
            <a:ext cx="2865840" cy="5383427"/>
          </a:xfrm>
          <a:prstGeom prst="rect">
            <a:avLst/>
          </a:prstGeom>
        </p:spPr>
      </p:pic>
      <p:sp>
        <p:nvSpPr>
          <p:cNvPr id="8" name="Flèche : droite 7">
            <a:extLst>
              <a:ext uri="{FF2B5EF4-FFF2-40B4-BE49-F238E27FC236}">
                <a16:creationId xmlns:a16="http://schemas.microsoft.com/office/drawing/2014/main" id="{78F491A3-12D5-4E53-8D3C-9EF8C90CF248}"/>
              </a:ext>
            </a:extLst>
          </p:cNvPr>
          <p:cNvSpPr/>
          <p:nvPr/>
        </p:nvSpPr>
        <p:spPr>
          <a:xfrm>
            <a:off x="5545531" y="1012287"/>
            <a:ext cx="601362" cy="436605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Flèche : bas 8">
            <a:extLst>
              <a:ext uri="{FF2B5EF4-FFF2-40B4-BE49-F238E27FC236}">
                <a16:creationId xmlns:a16="http://schemas.microsoft.com/office/drawing/2014/main" id="{BEE8DF91-4894-4C9C-AFC8-BA4DC7445969}"/>
              </a:ext>
            </a:extLst>
          </p:cNvPr>
          <p:cNvSpPr/>
          <p:nvPr/>
        </p:nvSpPr>
        <p:spPr>
          <a:xfrm>
            <a:off x="9305897" y="2781994"/>
            <a:ext cx="1285103" cy="477795"/>
          </a:xfrm>
          <a:prstGeom prst="down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5D510E69-8A67-452F-9D43-212F30C73B45}"/>
              </a:ext>
            </a:extLst>
          </p:cNvPr>
          <p:cNvSpPr txBox="1"/>
          <p:nvPr/>
        </p:nvSpPr>
        <p:spPr>
          <a:xfrm>
            <a:off x="6248984" y="882910"/>
            <a:ext cx="25454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Version Mobile du site 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613A796F-A865-4A6A-9653-A0ABC19E6E8D}"/>
              </a:ext>
            </a:extLst>
          </p:cNvPr>
          <p:cNvSpPr txBox="1"/>
          <p:nvPr/>
        </p:nvSpPr>
        <p:spPr>
          <a:xfrm>
            <a:off x="8053745" y="1949811"/>
            <a:ext cx="37894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Version alternative Header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DCA7ECAF-C63A-407E-9270-D0708B274008}"/>
              </a:ext>
            </a:extLst>
          </p:cNvPr>
          <p:cNvSpPr txBox="1"/>
          <p:nvPr/>
        </p:nvSpPr>
        <p:spPr>
          <a:xfrm>
            <a:off x="10396151" y="444844"/>
            <a:ext cx="8402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 smtClean="0">
                <a:solidFill>
                  <a:schemeClr val="bg2"/>
                </a:solidFill>
              </a:rPr>
              <a:t>12</a:t>
            </a:r>
            <a:endParaRPr lang="fr-FR" sz="4000" dirty="0">
              <a:solidFill>
                <a:schemeClr val="bg2"/>
              </a:solidFill>
            </a:endParaRPr>
          </a:p>
        </p:txBody>
      </p:sp>
      <p:sp>
        <p:nvSpPr>
          <p:cNvPr id="13" name="Ellipse 12"/>
          <p:cNvSpPr/>
          <p:nvPr/>
        </p:nvSpPr>
        <p:spPr>
          <a:xfrm>
            <a:off x="4568962" y="2245973"/>
            <a:ext cx="742446" cy="699796"/>
          </a:xfrm>
          <a:prstGeom prst="ellipse">
            <a:avLst/>
          </a:prstGeom>
          <a:noFill/>
          <a:ln w="76200">
            <a:solidFill>
              <a:srgbClr val="FF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8" name="Image 17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50000"/>
                    </a14:imgEffect>
                    <a14:imgEffect>
                      <a14:brightnessContrast bright="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6546" y="3388522"/>
            <a:ext cx="2867425" cy="3143689"/>
          </a:xfrm>
          <a:prstGeom prst="rect">
            <a:avLst/>
          </a:prstGeom>
        </p:spPr>
      </p:pic>
      <p:cxnSp>
        <p:nvCxnSpPr>
          <p:cNvPr id="20" name="Connecteur droit avec flèche 19"/>
          <p:cNvCxnSpPr/>
          <p:nvPr/>
        </p:nvCxnSpPr>
        <p:spPr>
          <a:xfrm>
            <a:off x="5220084" y="2843287"/>
            <a:ext cx="3978882" cy="2347642"/>
          </a:xfrm>
          <a:prstGeom prst="straightConnector1">
            <a:avLst/>
          </a:prstGeom>
          <a:ln w="76200">
            <a:solidFill>
              <a:srgbClr val="FF99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8183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/>
      <p:bldP spid="1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6EFBB2E-DD3C-450E-B904-570BA4B55C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u="sng" dirty="0">
                <a:latin typeface="Arial Black" panose="020B0A04020102020204" pitchFamily="34" charset="0"/>
              </a:rPr>
              <a:t>Wireframe: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C43088A-8057-4402-8A8A-518C0806BD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555" y="1276940"/>
            <a:ext cx="8918832" cy="5016843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2BB14296-8A74-4110-84A2-7AACE2D018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7411" y="1180145"/>
            <a:ext cx="2760120" cy="5210432"/>
          </a:xfrm>
          <a:prstGeom prst="rect">
            <a:avLst/>
          </a:prstGeom>
          <a:ln>
            <a:noFill/>
          </a:ln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AD759793-14D4-4E21-BF89-329BEF045F66}"/>
              </a:ext>
            </a:extLst>
          </p:cNvPr>
          <p:cNvSpPr txBox="1"/>
          <p:nvPr/>
        </p:nvSpPr>
        <p:spPr>
          <a:xfrm>
            <a:off x="10396151" y="444844"/>
            <a:ext cx="8402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 smtClean="0">
                <a:solidFill>
                  <a:schemeClr val="bg2"/>
                </a:solidFill>
              </a:rPr>
              <a:t>13</a:t>
            </a:r>
            <a:endParaRPr lang="fr-FR" sz="4000" dirty="0">
              <a:solidFill>
                <a:schemeClr val="bg2"/>
              </a:solidFill>
            </a:endParaRPr>
          </a:p>
        </p:txBody>
      </p:sp>
      <p:sp>
        <p:nvSpPr>
          <p:cNvPr id="18" name="Rectangle à coins arrondis 17"/>
          <p:cNvSpPr/>
          <p:nvPr/>
        </p:nvSpPr>
        <p:spPr>
          <a:xfrm>
            <a:off x="2269375" y="4222865"/>
            <a:ext cx="4646814" cy="1246910"/>
          </a:xfrm>
          <a:prstGeom prst="roundRect">
            <a:avLst/>
          </a:prstGeom>
          <a:noFill/>
          <a:ln w="76200">
            <a:solidFill>
              <a:srgbClr val="FF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ectangle à coins arrondis 18"/>
          <p:cNvSpPr/>
          <p:nvPr/>
        </p:nvSpPr>
        <p:spPr>
          <a:xfrm>
            <a:off x="9185564" y="4846320"/>
            <a:ext cx="2726574" cy="1221971"/>
          </a:xfrm>
          <a:prstGeom prst="roundRect">
            <a:avLst/>
          </a:prstGeom>
          <a:noFill/>
          <a:ln w="76200">
            <a:solidFill>
              <a:srgbClr val="FF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1" name="Connecteur droit 20"/>
          <p:cNvCxnSpPr/>
          <p:nvPr/>
        </p:nvCxnSpPr>
        <p:spPr>
          <a:xfrm flipH="1">
            <a:off x="5677593" y="2975712"/>
            <a:ext cx="1055716" cy="241313"/>
          </a:xfrm>
          <a:prstGeom prst="line">
            <a:avLst/>
          </a:prstGeom>
          <a:ln w="76200">
            <a:solidFill>
              <a:srgbClr val="FF99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22"/>
          <p:cNvCxnSpPr/>
          <p:nvPr/>
        </p:nvCxnSpPr>
        <p:spPr>
          <a:xfrm>
            <a:off x="5677593" y="2967644"/>
            <a:ext cx="1055716" cy="249381"/>
          </a:xfrm>
          <a:prstGeom prst="line">
            <a:avLst/>
          </a:prstGeom>
          <a:ln w="76200">
            <a:solidFill>
              <a:srgbClr val="FF99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Ellipse 26"/>
          <p:cNvSpPr/>
          <p:nvPr/>
        </p:nvSpPr>
        <p:spPr>
          <a:xfrm>
            <a:off x="8828116" y="3092334"/>
            <a:ext cx="2086495" cy="2028306"/>
          </a:xfrm>
          <a:prstGeom prst="ellipse">
            <a:avLst/>
          </a:prstGeom>
          <a:noFill/>
          <a:ln w="76200">
            <a:solidFill>
              <a:srgbClr val="FF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49530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  <p:bldP spid="19" grpId="0" animBg="1"/>
      <p:bldP spid="19" grpId="1" animBg="1"/>
      <p:bldP spid="2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ADEEA9C-509A-4BE2-8C5A-123B79C9D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u="sng" dirty="0" err="1">
                <a:latin typeface="Arial Black" panose="020B0A04020102020204" pitchFamily="34" charset="0"/>
              </a:rPr>
              <a:t>Moodboard</a:t>
            </a:r>
            <a:r>
              <a:rPr lang="fr-FR" u="sng" dirty="0">
                <a:latin typeface="Arial Black" panose="020B0A04020102020204" pitchFamily="34" charset="0"/>
              </a:rPr>
              <a:t>: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4696FC07-9515-4792-86A2-D19FD345F25D}"/>
              </a:ext>
            </a:extLst>
          </p:cNvPr>
          <p:cNvSpPr txBox="1"/>
          <p:nvPr/>
        </p:nvSpPr>
        <p:spPr>
          <a:xfrm>
            <a:off x="10396151" y="444844"/>
            <a:ext cx="8402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 smtClean="0">
                <a:solidFill>
                  <a:schemeClr val="bg2"/>
                </a:solidFill>
              </a:rPr>
              <a:t>14</a:t>
            </a:r>
            <a:endParaRPr lang="fr-FR" sz="4000" dirty="0">
              <a:solidFill>
                <a:schemeClr val="bg2"/>
              </a:solidFill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75000"/>
                    </a14:imgEffect>
                    <a14:imgEffect>
                      <a14:brightnessContrast brigh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399" y="1099366"/>
            <a:ext cx="10245012" cy="5758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323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7C97B81-32C2-4BE4-9463-BCB028A11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u="sng" dirty="0">
                <a:latin typeface="Arial Black" panose="020B0A04020102020204" pitchFamily="34" charset="0"/>
              </a:rPr>
              <a:t>Style </a:t>
            </a:r>
            <a:r>
              <a:rPr lang="fr-FR" u="sng" dirty="0" err="1">
                <a:latin typeface="Arial Black" panose="020B0A04020102020204" pitchFamily="34" charset="0"/>
              </a:rPr>
              <a:t>tile</a:t>
            </a:r>
            <a:r>
              <a:rPr lang="fr-FR" u="sng" dirty="0">
                <a:latin typeface="Arial Black" panose="020B0A04020102020204" pitchFamily="34" charset="0"/>
              </a:rPr>
              <a:t>: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E1B3B41A-AEBE-4478-8D99-5A1A5C86DF1D}"/>
              </a:ext>
            </a:extLst>
          </p:cNvPr>
          <p:cNvSpPr txBox="1"/>
          <p:nvPr/>
        </p:nvSpPr>
        <p:spPr>
          <a:xfrm>
            <a:off x="10396151" y="444844"/>
            <a:ext cx="8402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 smtClean="0">
                <a:solidFill>
                  <a:schemeClr val="bg2"/>
                </a:solidFill>
              </a:rPr>
              <a:t>15</a:t>
            </a:r>
            <a:endParaRPr lang="fr-FR" sz="4000" dirty="0">
              <a:solidFill>
                <a:schemeClr val="bg2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75000"/>
                    </a14:imgEffect>
                    <a14:imgEffect>
                      <a14:brightnessContrast brigh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431" y="1110579"/>
            <a:ext cx="10192980" cy="5747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337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D1FDE11-2C6F-4F2F-9AFB-51B91B022C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u="sng" dirty="0" err="1">
                <a:latin typeface="Arial Black" panose="020B0A04020102020204" pitchFamily="34" charset="0"/>
              </a:rPr>
              <a:t>Mockup</a:t>
            </a:r>
            <a:r>
              <a:rPr lang="fr-FR" dirty="0"/>
              <a:t>: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E521395D-09C2-4FCC-B2B4-966F61C38B02}"/>
              </a:ext>
            </a:extLst>
          </p:cNvPr>
          <p:cNvSpPr txBox="1"/>
          <p:nvPr/>
        </p:nvSpPr>
        <p:spPr>
          <a:xfrm>
            <a:off x="10396151" y="444844"/>
            <a:ext cx="8402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 smtClean="0">
                <a:solidFill>
                  <a:schemeClr val="bg2"/>
                </a:solidFill>
              </a:rPr>
              <a:t>16</a:t>
            </a:r>
            <a:endParaRPr lang="fr-FR" sz="4000" dirty="0">
              <a:solidFill>
                <a:schemeClr val="bg2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75000"/>
                    </a14:imgEffect>
                    <a14:imgEffect>
                      <a14:brightnessContrast brigh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6" y="1700413"/>
            <a:ext cx="8696131" cy="4876275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75000"/>
                    </a14:imgEffect>
                    <a14:imgEffect>
                      <a14:brightnessContrast brigh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3780" y="1242971"/>
            <a:ext cx="2684742" cy="5419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324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E401939-D8C6-454E-9FC5-8D555DEAD0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2013" y="394647"/>
            <a:ext cx="9404723" cy="1400530"/>
          </a:xfrm>
        </p:spPr>
        <p:txBody>
          <a:bodyPr/>
          <a:lstStyle/>
          <a:p>
            <a:pPr algn="ctr"/>
            <a:r>
              <a:rPr lang="fr-FR" u="sng" dirty="0">
                <a:latin typeface="Arial Black" panose="020B0A04020102020204" pitchFamily="34" charset="0"/>
              </a:rPr>
              <a:t>Use case: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25F50F31-77D3-4346-992A-356543807FDC}"/>
              </a:ext>
            </a:extLst>
          </p:cNvPr>
          <p:cNvSpPr txBox="1"/>
          <p:nvPr/>
        </p:nvSpPr>
        <p:spPr>
          <a:xfrm>
            <a:off x="4364508" y="1581664"/>
            <a:ext cx="26690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Interface</a:t>
            </a:r>
            <a:r>
              <a:rPr lang="fr-FR" sz="2400" dirty="0">
                <a:solidFill>
                  <a:schemeClr val="accent2"/>
                </a:solidFill>
                <a:latin typeface="Arial Black" panose="020B0A04020102020204" pitchFamily="34" charset="0"/>
              </a:rPr>
              <a:t> </a:t>
            </a:r>
            <a:r>
              <a:rPr lang="fr-FR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principale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CF9530AC-5EA1-4687-9D26-EC8D5597067F}"/>
              </a:ext>
            </a:extLst>
          </p:cNvPr>
          <p:cNvSpPr txBox="1"/>
          <p:nvPr/>
        </p:nvSpPr>
        <p:spPr>
          <a:xfrm>
            <a:off x="4364508" y="3532697"/>
            <a:ext cx="26690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Back office</a:t>
            </a:r>
          </a:p>
        </p:txBody>
      </p:sp>
      <p:sp>
        <p:nvSpPr>
          <p:cNvPr id="10" name="Flèche : virage 9">
            <a:extLst>
              <a:ext uri="{FF2B5EF4-FFF2-40B4-BE49-F238E27FC236}">
                <a16:creationId xmlns:a16="http://schemas.microsoft.com/office/drawing/2014/main" id="{6AD8375E-5AC7-4210-8931-7ED968DC0C06}"/>
              </a:ext>
            </a:extLst>
          </p:cNvPr>
          <p:cNvSpPr/>
          <p:nvPr/>
        </p:nvSpPr>
        <p:spPr>
          <a:xfrm rot="10800000">
            <a:off x="5014308" y="2401881"/>
            <a:ext cx="800131" cy="899984"/>
          </a:xfrm>
          <a:prstGeom prst="ben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1" name="Flèche : angle droit 10">
            <a:extLst>
              <a:ext uri="{FF2B5EF4-FFF2-40B4-BE49-F238E27FC236}">
                <a16:creationId xmlns:a16="http://schemas.microsoft.com/office/drawing/2014/main" id="{078DE906-67EF-4213-A87F-2DCD83E0DE83}"/>
              </a:ext>
            </a:extLst>
          </p:cNvPr>
          <p:cNvSpPr/>
          <p:nvPr/>
        </p:nvSpPr>
        <p:spPr>
          <a:xfrm rot="5400000">
            <a:off x="5547259" y="4098176"/>
            <a:ext cx="947351" cy="907678"/>
          </a:xfrm>
          <a:prstGeom prst="bentUp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537E2789-DA74-4185-A6FD-B51F781C8F2F}"/>
              </a:ext>
            </a:extLst>
          </p:cNvPr>
          <p:cNvSpPr txBox="1"/>
          <p:nvPr/>
        </p:nvSpPr>
        <p:spPr>
          <a:xfrm>
            <a:off x="10396151" y="444844"/>
            <a:ext cx="8402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 smtClean="0">
                <a:solidFill>
                  <a:schemeClr val="bg2"/>
                </a:solidFill>
              </a:rPr>
              <a:t>17</a:t>
            </a:r>
            <a:endParaRPr lang="fr-FR" sz="4000" dirty="0">
              <a:solidFill>
                <a:schemeClr val="bg2"/>
              </a:solidFill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6072" y="1306341"/>
            <a:ext cx="4967266" cy="5376042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538" y="1284163"/>
            <a:ext cx="4417072" cy="4035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879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 animBg="1"/>
      <p:bldP spid="1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3358" y="137052"/>
            <a:ext cx="7193198" cy="6571657"/>
          </a:xfrm>
          <a:prstGeom prst="rect">
            <a:avLst/>
          </a:prstGeom>
        </p:spPr>
      </p:pic>
      <p:sp>
        <p:nvSpPr>
          <p:cNvPr id="5" name="Ellipse 4"/>
          <p:cNvSpPr/>
          <p:nvPr/>
        </p:nvSpPr>
        <p:spPr>
          <a:xfrm>
            <a:off x="2202024" y="447869"/>
            <a:ext cx="1203649" cy="895739"/>
          </a:xfrm>
          <a:prstGeom prst="ellipse">
            <a:avLst/>
          </a:prstGeom>
          <a:noFill/>
          <a:ln w="38100">
            <a:solidFill>
              <a:srgbClr val="FF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Ellipse 6"/>
          <p:cNvSpPr/>
          <p:nvPr/>
        </p:nvSpPr>
        <p:spPr>
          <a:xfrm>
            <a:off x="2130489" y="3912637"/>
            <a:ext cx="1203649" cy="895739"/>
          </a:xfrm>
          <a:prstGeom prst="ellipse">
            <a:avLst/>
          </a:prstGeom>
          <a:noFill/>
          <a:ln w="38100">
            <a:solidFill>
              <a:srgbClr val="FF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Ellipse 7"/>
          <p:cNvSpPr/>
          <p:nvPr/>
        </p:nvSpPr>
        <p:spPr>
          <a:xfrm>
            <a:off x="4376057" y="923731"/>
            <a:ext cx="3526972" cy="2509933"/>
          </a:xfrm>
          <a:prstGeom prst="ellipse">
            <a:avLst/>
          </a:prstGeom>
          <a:noFill/>
          <a:ln w="38100">
            <a:solidFill>
              <a:srgbClr val="FF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B940C965-26B0-4BC2-8595-F5257D229F7C}"/>
              </a:ext>
            </a:extLst>
          </p:cNvPr>
          <p:cNvSpPr txBox="1"/>
          <p:nvPr/>
        </p:nvSpPr>
        <p:spPr>
          <a:xfrm>
            <a:off x="10396151" y="444844"/>
            <a:ext cx="8402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 smtClean="0">
                <a:solidFill>
                  <a:schemeClr val="bg2"/>
                </a:solidFill>
              </a:rPr>
              <a:t>18</a:t>
            </a:r>
            <a:endParaRPr lang="fr-FR" sz="4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9489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808" y="1184988"/>
            <a:ext cx="10153145" cy="5430416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B940C965-26B0-4BC2-8595-F5257D229F7C}"/>
              </a:ext>
            </a:extLst>
          </p:cNvPr>
          <p:cNvSpPr txBox="1"/>
          <p:nvPr/>
        </p:nvSpPr>
        <p:spPr>
          <a:xfrm>
            <a:off x="10396151" y="444844"/>
            <a:ext cx="8402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 smtClean="0">
                <a:solidFill>
                  <a:schemeClr val="bg2"/>
                </a:solidFill>
              </a:rPr>
              <a:t>19</a:t>
            </a:r>
            <a:endParaRPr lang="fr-FR" sz="4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3143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u="sng" dirty="0" smtClean="0">
                <a:latin typeface="Arial Black" panose="020B0A04020102020204" pitchFamily="34" charset="0"/>
              </a:rPr>
              <a:t>Sommaire:</a:t>
            </a:r>
            <a:endParaRPr lang="fr-FR" u="sng" dirty="0">
              <a:latin typeface="Arial Black" panose="020B0A04020102020204" pitchFamily="34" charset="0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659900" y="1152983"/>
            <a:ext cx="5801341" cy="515031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fr-FR" sz="2400" dirty="0" smtClean="0">
                <a:latin typeface="Arial Black" panose="020B0A04020102020204" pitchFamily="34" charset="0"/>
              </a:rPr>
              <a:t>1 – </a:t>
            </a:r>
            <a:r>
              <a:rPr lang="fr-FR" sz="2400" u="sng" dirty="0" smtClean="0">
                <a:latin typeface="Arial Black" panose="020B0A04020102020204" pitchFamily="34" charset="0"/>
              </a:rPr>
              <a:t>Contexte</a:t>
            </a:r>
          </a:p>
          <a:p>
            <a:pPr marL="0" indent="0">
              <a:buNone/>
            </a:pP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Contexte général</a:t>
            </a:r>
          </a:p>
          <a:p>
            <a:pPr marL="0" indent="0">
              <a:buNone/>
            </a:pP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Objectifs</a:t>
            </a:r>
          </a:p>
          <a:p>
            <a:pPr marL="0" indent="0">
              <a:buNone/>
            </a:pP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Contraintes</a:t>
            </a:r>
          </a:p>
          <a:p>
            <a:pPr marL="0" indent="0">
              <a:buNone/>
            </a:pPr>
            <a:r>
              <a:rPr lang="fr-FR" sz="2400" dirty="0" smtClean="0">
                <a:latin typeface="Arial Black" panose="020B0A04020102020204" pitchFamily="34" charset="0"/>
              </a:rPr>
              <a:t>2 – </a:t>
            </a:r>
            <a:r>
              <a:rPr lang="fr-FR" sz="2400" u="sng" dirty="0" smtClean="0">
                <a:latin typeface="Arial Black" panose="020B0A04020102020204" pitchFamily="34" charset="0"/>
              </a:rPr>
              <a:t>Arborescence</a:t>
            </a:r>
          </a:p>
          <a:p>
            <a:pPr marL="0" indent="0">
              <a:buNone/>
            </a:pPr>
            <a:r>
              <a:rPr lang="fr-FR" sz="2400" dirty="0" smtClean="0">
                <a:latin typeface="Arial Black" panose="020B0A04020102020204" pitchFamily="34" charset="0"/>
              </a:rPr>
              <a:t>3 – </a:t>
            </a:r>
            <a:r>
              <a:rPr lang="fr-FR" sz="2400" u="sng" dirty="0" smtClean="0">
                <a:latin typeface="Arial Black" panose="020B0A04020102020204" pitchFamily="34" charset="0"/>
              </a:rPr>
              <a:t>Maquettage</a:t>
            </a:r>
          </a:p>
          <a:p>
            <a:pPr marL="0" indent="0">
              <a:buNone/>
            </a:pP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Zoning</a:t>
            </a:r>
          </a:p>
          <a:p>
            <a:pPr marL="0" indent="0">
              <a:buNone/>
            </a:pPr>
            <a:r>
              <a:rPr lang="fr-F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Wireframe</a:t>
            </a:r>
            <a:endParaRPr lang="fr-FR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fr-F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Moodboard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 / style </a:t>
            </a:r>
            <a:r>
              <a:rPr lang="fr-F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tile</a:t>
            </a:r>
            <a:endParaRPr lang="fr-FR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fr-F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Mockup</a:t>
            </a:r>
            <a:endParaRPr lang="fr-FR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fr-FR" sz="2400" dirty="0" smtClean="0">
                <a:latin typeface="Arial Black" panose="020B0A04020102020204" pitchFamily="34" charset="0"/>
              </a:rPr>
              <a:t>4 – </a:t>
            </a:r>
            <a:r>
              <a:rPr lang="fr-FR" sz="2400" u="sng" dirty="0" smtClean="0">
                <a:latin typeface="Arial Black" panose="020B0A04020102020204" pitchFamily="34" charset="0"/>
              </a:rPr>
              <a:t>Diagramme d’utilisation</a:t>
            </a:r>
          </a:p>
          <a:p>
            <a:pPr marL="0" indent="0">
              <a:buNone/>
            </a:pPr>
            <a:r>
              <a:rPr lang="fr-FR" sz="2400" dirty="0" smtClean="0">
                <a:latin typeface="Arial Black" panose="020B0A04020102020204" pitchFamily="34" charset="0"/>
              </a:rPr>
              <a:t>5 – </a:t>
            </a:r>
            <a:r>
              <a:rPr lang="fr-FR" sz="2400" u="sng" dirty="0" smtClean="0">
                <a:latin typeface="Arial Black" panose="020B0A04020102020204" pitchFamily="34" charset="0"/>
              </a:rPr>
              <a:t>Conclusion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FE845509-EFB8-428A-8CC4-854B54DEB0E7}"/>
              </a:ext>
            </a:extLst>
          </p:cNvPr>
          <p:cNvSpPr txBox="1"/>
          <p:nvPr/>
        </p:nvSpPr>
        <p:spPr>
          <a:xfrm>
            <a:off x="10536195" y="222422"/>
            <a:ext cx="47779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0" dirty="0" smtClean="0">
                <a:solidFill>
                  <a:schemeClr val="bg2"/>
                </a:solidFill>
              </a:rPr>
              <a:t>2</a:t>
            </a:r>
            <a:endParaRPr lang="fr-FR" sz="6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900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798" y="1201795"/>
            <a:ext cx="11136120" cy="5458405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B940C965-26B0-4BC2-8595-F5257D229F7C}"/>
              </a:ext>
            </a:extLst>
          </p:cNvPr>
          <p:cNvSpPr txBox="1"/>
          <p:nvPr/>
        </p:nvSpPr>
        <p:spPr>
          <a:xfrm>
            <a:off x="10396151" y="444844"/>
            <a:ext cx="8402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 smtClean="0">
                <a:solidFill>
                  <a:schemeClr val="bg2"/>
                </a:solidFill>
              </a:rPr>
              <a:t>20</a:t>
            </a:r>
            <a:endParaRPr lang="fr-FR" sz="4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7352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9338" y="109970"/>
            <a:ext cx="6133324" cy="6638060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B940C965-26B0-4BC2-8595-F5257D229F7C}"/>
              </a:ext>
            </a:extLst>
          </p:cNvPr>
          <p:cNvSpPr txBox="1"/>
          <p:nvPr/>
        </p:nvSpPr>
        <p:spPr>
          <a:xfrm>
            <a:off x="10396151" y="444844"/>
            <a:ext cx="8402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 smtClean="0">
                <a:solidFill>
                  <a:schemeClr val="bg2"/>
                </a:solidFill>
              </a:rPr>
              <a:t>21</a:t>
            </a:r>
            <a:endParaRPr lang="fr-FR" sz="4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1371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273" y="1461739"/>
            <a:ext cx="11803224" cy="3952750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B940C965-26B0-4BC2-8595-F5257D229F7C}"/>
              </a:ext>
            </a:extLst>
          </p:cNvPr>
          <p:cNvSpPr txBox="1"/>
          <p:nvPr/>
        </p:nvSpPr>
        <p:spPr>
          <a:xfrm>
            <a:off x="10396151" y="444844"/>
            <a:ext cx="8402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 smtClean="0">
                <a:solidFill>
                  <a:schemeClr val="bg2"/>
                </a:solidFill>
              </a:rPr>
              <a:t>22</a:t>
            </a:r>
            <a:endParaRPr lang="fr-FR" sz="4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7926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30" y="1390261"/>
            <a:ext cx="12056955" cy="4085920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B940C965-26B0-4BC2-8595-F5257D229F7C}"/>
              </a:ext>
            </a:extLst>
          </p:cNvPr>
          <p:cNvSpPr txBox="1"/>
          <p:nvPr/>
        </p:nvSpPr>
        <p:spPr>
          <a:xfrm>
            <a:off x="10396151" y="444844"/>
            <a:ext cx="8402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 smtClean="0">
                <a:solidFill>
                  <a:schemeClr val="bg2"/>
                </a:solidFill>
              </a:rPr>
              <a:t>23</a:t>
            </a:r>
            <a:endParaRPr lang="fr-FR" sz="4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6567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951" y="1178751"/>
            <a:ext cx="11943184" cy="5568224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B940C965-26B0-4BC2-8595-F5257D229F7C}"/>
              </a:ext>
            </a:extLst>
          </p:cNvPr>
          <p:cNvSpPr txBox="1"/>
          <p:nvPr/>
        </p:nvSpPr>
        <p:spPr>
          <a:xfrm>
            <a:off x="10396151" y="444844"/>
            <a:ext cx="8402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 smtClean="0">
                <a:solidFill>
                  <a:schemeClr val="bg2"/>
                </a:solidFill>
              </a:rPr>
              <a:t>24</a:t>
            </a:r>
            <a:endParaRPr lang="fr-FR" sz="4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7656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83433" y="444844"/>
            <a:ext cx="9404723" cy="1400530"/>
          </a:xfrm>
        </p:spPr>
        <p:txBody>
          <a:bodyPr/>
          <a:lstStyle/>
          <a:p>
            <a:pPr algn="ctr"/>
            <a:r>
              <a:rPr lang="fr-FR" u="sng" dirty="0" smtClean="0">
                <a:latin typeface="Arial Black" panose="020B0A04020102020204" pitchFamily="34" charset="0"/>
              </a:rPr>
              <a:t>Conclusion:</a:t>
            </a:r>
            <a:endParaRPr lang="fr-FR" u="sng" dirty="0">
              <a:latin typeface="Arial Black" panose="020B0A04020102020204" pitchFamily="34" charset="0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1295" y="1522181"/>
            <a:ext cx="2314256" cy="2314256"/>
          </a:xfrm>
          <a:prstGeom prst="rect">
            <a:avLst/>
          </a:prstGeom>
        </p:spPr>
      </p:pic>
      <p:sp>
        <p:nvSpPr>
          <p:cNvPr id="5" name="Flèche droite 4"/>
          <p:cNvSpPr/>
          <p:nvPr/>
        </p:nvSpPr>
        <p:spPr>
          <a:xfrm>
            <a:off x="4030654" y="2590857"/>
            <a:ext cx="2295330" cy="793102"/>
          </a:xfrm>
          <a:prstGeom prst="rightArrow">
            <a:avLst/>
          </a:prstGeom>
          <a:solidFill>
            <a:srgbClr val="F9ED60"/>
          </a:solidFill>
          <a:ln>
            <a:solidFill>
              <a:srgbClr val="F9ED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546" y="1909735"/>
            <a:ext cx="3412629" cy="3491782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50000"/>
                    </a14:imgEffect>
                    <a14:imgEffect>
                      <a14:brightnessContrast contras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8763" y="4239250"/>
            <a:ext cx="3647881" cy="2304245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B940C965-26B0-4BC2-8595-F5257D229F7C}"/>
              </a:ext>
            </a:extLst>
          </p:cNvPr>
          <p:cNvSpPr txBox="1"/>
          <p:nvPr/>
        </p:nvSpPr>
        <p:spPr>
          <a:xfrm>
            <a:off x="10396151" y="444844"/>
            <a:ext cx="8402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 smtClean="0">
                <a:solidFill>
                  <a:schemeClr val="bg2"/>
                </a:solidFill>
              </a:rPr>
              <a:t>25</a:t>
            </a:r>
            <a:endParaRPr lang="fr-FR" sz="4000" dirty="0">
              <a:solidFill>
                <a:schemeClr val="bg2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50000"/>
                    </a14:imgEffect>
                    <a14:imgEffect>
                      <a14:brightnessContrast brigh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2486" y="1909735"/>
            <a:ext cx="5598368" cy="3498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575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>
            <a:extLst>
              <a:ext uri="{FF2B5EF4-FFF2-40B4-BE49-F238E27FC236}">
                <a16:creationId xmlns:a16="http://schemas.microsoft.com/office/drawing/2014/main" id="{836FCAA6-FC96-45FC-975F-6511100C2586}"/>
              </a:ext>
            </a:extLst>
          </p:cNvPr>
          <p:cNvSpPr txBox="1"/>
          <p:nvPr/>
        </p:nvSpPr>
        <p:spPr>
          <a:xfrm>
            <a:off x="560172" y="3748216"/>
            <a:ext cx="1121169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0" dirty="0">
                <a:latin typeface="Arial Black" panose="020B0A04020102020204" pitchFamily="34" charset="0"/>
              </a:rPr>
              <a:t>Merci pour votre attention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39EDF79-9471-4447-9DEB-55EE690216CB}"/>
              </a:ext>
            </a:extLst>
          </p:cNvPr>
          <p:cNvSpPr txBox="1"/>
          <p:nvPr/>
        </p:nvSpPr>
        <p:spPr>
          <a:xfrm>
            <a:off x="10396151" y="444844"/>
            <a:ext cx="8402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 smtClean="0">
                <a:solidFill>
                  <a:schemeClr val="bg2"/>
                </a:solidFill>
              </a:rPr>
              <a:t>26</a:t>
            </a:r>
            <a:endParaRPr lang="fr-FR" sz="4000" dirty="0">
              <a:solidFill>
                <a:schemeClr val="bg2"/>
              </a:solidFill>
            </a:endParaRPr>
          </a:p>
        </p:txBody>
      </p:sp>
      <p:sp>
        <p:nvSpPr>
          <p:cNvPr id="3" name="Ellipse 2"/>
          <p:cNvSpPr/>
          <p:nvPr/>
        </p:nvSpPr>
        <p:spPr>
          <a:xfrm>
            <a:off x="6130212" y="1950098"/>
            <a:ext cx="531845" cy="531845"/>
          </a:xfrm>
          <a:prstGeom prst="ellipse">
            <a:avLst/>
          </a:prstGeom>
          <a:solidFill>
            <a:srgbClr val="FFFFB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7A33F516-3ECC-48C1-9D64-5311FBAD96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50000"/>
                    </a14:imgEffect>
                    <a14:imgEffect>
                      <a14:brightnessContrast brigh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709417" y="501520"/>
            <a:ext cx="3818873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208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77EA766-1EFB-467F-A871-9438568D6E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3819" y="537820"/>
            <a:ext cx="9404723" cy="1400530"/>
          </a:xfrm>
        </p:spPr>
        <p:txBody>
          <a:bodyPr/>
          <a:lstStyle/>
          <a:p>
            <a:pPr algn="ctr"/>
            <a:r>
              <a:rPr lang="fr-FR" u="sng" dirty="0">
                <a:latin typeface="Arial Black" panose="020B0A04020102020204" pitchFamily="34" charset="0"/>
              </a:rPr>
              <a:t>Contexte: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A7200939-96F3-4C09-B653-D351C0D3D4BF}"/>
              </a:ext>
            </a:extLst>
          </p:cNvPr>
          <p:cNvSpPr txBox="1"/>
          <p:nvPr/>
        </p:nvSpPr>
        <p:spPr>
          <a:xfrm>
            <a:off x="10536195" y="222422"/>
            <a:ext cx="47779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0" dirty="0" smtClean="0">
                <a:solidFill>
                  <a:schemeClr val="bg2"/>
                </a:solidFill>
              </a:rPr>
              <a:t>3</a:t>
            </a:r>
            <a:endParaRPr lang="fr-FR" sz="6000" dirty="0">
              <a:solidFill>
                <a:schemeClr val="bg2"/>
              </a:solidFill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781A54CF-CE1B-4AC0-AAB8-FE5DAB53F1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50000"/>
                    </a14:imgEffect>
                    <a14:imgEffect>
                      <a14:brightnessContrast bright="1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28366" y="3111773"/>
            <a:ext cx="2904558" cy="3626165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7413E538-05EA-43FB-BBE8-0EE6DB2F6A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494565" y="1872348"/>
            <a:ext cx="2273640" cy="1057346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895B0B9A-60A5-4029-B66B-E48F76465359}"/>
              </a:ext>
            </a:extLst>
          </p:cNvPr>
          <p:cNvSpPr txBox="1"/>
          <p:nvPr/>
        </p:nvSpPr>
        <p:spPr>
          <a:xfrm>
            <a:off x="1393949" y="2120430"/>
            <a:ext cx="35389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6000" dirty="0">
                <a:latin typeface="Arial Black" panose="020B0A04020102020204" pitchFamily="34" charset="0"/>
              </a:rPr>
              <a:t>2015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272F1C3D-6968-4BF5-BD7F-88991552FDC8}"/>
              </a:ext>
            </a:extLst>
          </p:cNvPr>
          <p:cNvSpPr txBox="1"/>
          <p:nvPr/>
        </p:nvSpPr>
        <p:spPr>
          <a:xfrm>
            <a:off x="6428809" y="2120430"/>
            <a:ext cx="35389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6000" dirty="0">
                <a:latin typeface="Arial Black" panose="020B0A04020102020204" pitchFamily="34" charset="0"/>
              </a:rPr>
              <a:t>2024</a:t>
            </a:r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6F3FCDC3-A3F9-4410-A58D-6CEDCB68995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50000"/>
                    </a14:imgEffect>
                    <a14:imgEffect>
                      <a14:brightnessContrast bright="1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68205" y="3111773"/>
            <a:ext cx="2701493" cy="3626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024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>
            <a:extLst>
              <a:ext uri="{FF2B5EF4-FFF2-40B4-BE49-F238E27FC236}">
                <a16:creationId xmlns:a16="http://schemas.microsoft.com/office/drawing/2014/main" id="{660633A1-C5BF-41DF-8BFD-C008B0F997F7}"/>
              </a:ext>
            </a:extLst>
          </p:cNvPr>
          <p:cNvSpPr txBox="1"/>
          <p:nvPr/>
        </p:nvSpPr>
        <p:spPr>
          <a:xfrm>
            <a:off x="10536195" y="222422"/>
            <a:ext cx="47779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0" dirty="0" smtClean="0">
                <a:solidFill>
                  <a:schemeClr val="bg2"/>
                </a:solidFill>
              </a:rPr>
              <a:t>4</a:t>
            </a:r>
            <a:endParaRPr lang="fr-FR" sz="6000" dirty="0">
              <a:solidFill>
                <a:schemeClr val="bg2"/>
              </a:solidFill>
            </a:endParaRPr>
          </a:p>
        </p:txBody>
      </p:sp>
      <p:sp>
        <p:nvSpPr>
          <p:cNvPr id="4" name="Flèche droite 3"/>
          <p:cNvSpPr/>
          <p:nvPr/>
        </p:nvSpPr>
        <p:spPr>
          <a:xfrm>
            <a:off x="4821382" y="2019993"/>
            <a:ext cx="1895302" cy="1039091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4502" y="730253"/>
            <a:ext cx="3311236" cy="3311236"/>
          </a:xfrm>
          <a:prstGeom prst="rect">
            <a:avLst/>
          </a:prstGeom>
        </p:spPr>
      </p:pic>
      <p:sp>
        <p:nvSpPr>
          <p:cNvPr id="7" name="Demi-tour 6"/>
          <p:cNvSpPr/>
          <p:nvPr/>
        </p:nvSpPr>
        <p:spPr>
          <a:xfrm rot="5400000">
            <a:off x="9952410" y="4125193"/>
            <a:ext cx="1874522" cy="1080656"/>
          </a:xfrm>
          <a:prstGeom prst="uturnArrow">
            <a:avLst>
              <a:gd name="adj1" fmla="val 18077"/>
              <a:gd name="adj2" fmla="val 25000"/>
              <a:gd name="adj3" fmla="val 33462"/>
              <a:gd name="adj4" fmla="val 43750"/>
              <a:gd name="adj5" fmla="val 75000"/>
            </a:avLst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50000"/>
                    </a14:imgEffect>
                    <a14:imgEffect>
                      <a14:brightnessContrast brigh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9865" y="4914592"/>
            <a:ext cx="3789478" cy="1105987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8715" y="3848791"/>
            <a:ext cx="2867545" cy="2867545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2591D715-FF69-4D65-8A68-C8B775B4392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50000"/>
                    </a14:imgEffect>
                    <a14:imgEffect>
                      <a14:brightnessContrast brigh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7653" y="4429904"/>
            <a:ext cx="2867025" cy="1590675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50000"/>
                    </a14:imgEffect>
                    <a14:imgEffect>
                      <a14:brightnessContrast brigh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922" y="1309254"/>
            <a:ext cx="3422765" cy="2281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027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1E81688D-869C-410F-97AD-FD70DD0B84C9}"/>
              </a:ext>
            </a:extLst>
          </p:cNvPr>
          <p:cNvSpPr txBox="1"/>
          <p:nvPr/>
        </p:nvSpPr>
        <p:spPr>
          <a:xfrm>
            <a:off x="840259" y="411893"/>
            <a:ext cx="877329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200" u="sng" dirty="0">
                <a:latin typeface="Arial Black" panose="020B0A04020102020204" pitchFamily="34" charset="0"/>
              </a:rPr>
              <a:t>Objectif: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7C218620-28B7-49B6-AD22-B74478A58B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50000"/>
                    </a14:imgEffect>
                    <a14:imgEffect>
                      <a14:brightnessContrast bright="1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9158" y="2027879"/>
            <a:ext cx="6201640" cy="4334480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3578D1DE-DFFE-4530-A0DB-28B2BF6607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19693" y="2376616"/>
            <a:ext cx="3604826" cy="1153544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BD3435F9-D031-4232-84BD-271DC12CFA5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1358288">
            <a:off x="9076922" y="2888476"/>
            <a:ext cx="2208009" cy="1638200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D2FCE389-9849-4795-B2F1-6522A31D7FB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43782" y="2376616"/>
            <a:ext cx="2612490" cy="872648"/>
          </a:xfrm>
          <a:prstGeom prst="rect">
            <a:avLst/>
          </a:prstGeom>
        </p:spPr>
      </p:pic>
      <p:sp>
        <p:nvSpPr>
          <p:cNvPr id="14" name="Flèche : bas 13">
            <a:extLst>
              <a:ext uri="{FF2B5EF4-FFF2-40B4-BE49-F238E27FC236}">
                <a16:creationId xmlns:a16="http://schemas.microsoft.com/office/drawing/2014/main" id="{A3CDB642-4F18-4DDE-9B5A-6A915C78D6CA}"/>
              </a:ext>
            </a:extLst>
          </p:cNvPr>
          <p:cNvSpPr/>
          <p:nvPr/>
        </p:nvSpPr>
        <p:spPr>
          <a:xfrm>
            <a:off x="8621802" y="4203205"/>
            <a:ext cx="1178010" cy="738664"/>
          </a:xfrm>
          <a:prstGeom prst="down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B01D317E-DCC5-45E6-9D9C-4B79803F64C5}"/>
              </a:ext>
            </a:extLst>
          </p:cNvPr>
          <p:cNvSpPr txBox="1"/>
          <p:nvPr/>
        </p:nvSpPr>
        <p:spPr>
          <a:xfrm>
            <a:off x="7715681" y="1635235"/>
            <a:ext cx="33642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Objets uniques: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F1AE863C-0A1C-42FD-983B-AD1A713C13F6}"/>
              </a:ext>
            </a:extLst>
          </p:cNvPr>
          <p:cNvSpPr txBox="1"/>
          <p:nvPr/>
        </p:nvSpPr>
        <p:spPr>
          <a:xfrm>
            <a:off x="8033742" y="5222765"/>
            <a:ext cx="17660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Favoris</a:t>
            </a:r>
          </a:p>
        </p:txBody>
      </p:sp>
      <p:sp>
        <p:nvSpPr>
          <p:cNvPr id="17" name="Étoile : 5 branches 16">
            <a:extLst>
              <a:ext uri="{FF2B5EF4-FFF2-40B4-BE49-F238E27FC236}">
                <a16:creationId xmlns:a16="http://schemas.microsoft.com/office/drawing/2014/main" id="{F07BC587-D4A1-464A-A46B-88CFFF140F8A}"/>
              </a:ext>
            </a:extLst>
          </p:cNvPr>
          <p:cNvSpPr/>
          <p:nvPr/>
        </p:nvSpPr>
        <p:spPr>
          <a:xfrm>
            <a:off x="9646507" y="5274730"/>
            <a:ext cx="429409" cy="310272"/>
          </a:xfrm>
          <a:prstGeom prst="star5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6B0F55A2-8B89-4B0F-B405-141255A37E15}"/>
              </a:ext>
            </a:extLst>
          </p:cNvPr>
          <p:cNvSpPr txBox="1"/>
          <p:nvPr/>
        </p:nvSpPr>
        <p:spPr>
          <a:xfrm>
            <a:off x="10536195" y="222422"/>
            <a:ext cx="47779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0" dirty="0" smtClean="0">
                <a:solidFill>
                  <a:schemeClr val="bg2"/>
                </a:solidFill>
              </a:rPr>
              <a:t>5</a:t>
            </a:r>
            <a:endParaRPr lang="fr-FR" sz="6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8446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/>
      <p:bldP spid="16" grpId="0"/>
      <p:bldP spid="1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F27FDE08-6DEC-4CE9-AD94-D072C243F314}"/>
              </a:ext>
            </a:extLst>
          </p:cNvPr>
          <p:cNvSpPr txBox="1"/>
          <p:nvPr/>
        </p:nvSpPr>
        <p:spPr>
          <a:xfrm>
            <a:off x="2108886" y="486032"/>
            <a:ext cx="76282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800" u="sng" dirty="0">
                <a:latin typeface="Arial Black" panose="020B0A04020102020204" pitchFamily="34" charset="0"/>
              </a:rPr>
              <a:t>Contraintes: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5A90781E-B61C-4E85-AE83-9F33ABCE36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50000"/>
                    </a14:imgEffect>
                    <a14:imgEffect>
                      <a14:brightnessContrast brigh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74882" y="1504803"/>
            <a:ext cx="1532238" cy="1935256"/>
          </a:xfrm>
          <a:prstGeom prst="rect">
            <a:avLst/>
          </a:prstGeom>
        </p:spPr>
      </p:pic>
      <p:sp>
        <p:nvSpPr>
          <p:cNvPr id="7" name="Étoile : 5 branches 6">
            <a:extLst>
              <a:ext uri="{FF2B5EF4-FFF2-40B4-BE49-F238E27FC236}">
                <a16:creationId xmlns:a16="http://schemas.microsoft.com/office/drawing/2014/main" id="{2BAF2D2E-D089-4667-A78D-A9C61530A63D}"/>
              </a:ext>
            </a:extLst>
          </p:cNvPr>
          <p:cNvSpPr/>
          <p:nvPr/>
        </p:nvSpPr>
        <p:spPr>
          <a:xfrm>
            <a:off x="2416071" y="4891532"/>
            <a:ext cx="489500" cy="372446"/>
          </a:xfrm>
          <a:prstGeom prst="star5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Flèche : droite 7">
            <a:extLst>
              <a:ext uri="{FF2B5EF4-FFF2-40B4-BE49-F238E27FC236}">
                <a16:creationId xmlns:a16="http://schemas.microsoft.com/office/drawing/2014/main" id="{DE4D40E1-AED6-4C16-A4CF-F0968D288D41}"/>
              </a:ext>
            </a:extLst>
          </p:cNvPr>
          <p:cNvSpPr/>
          <p:nvPr/>
        </p:nvSpPr>
        <p:spPr>
          <a:xfrm>
            <a:off x="4250724" y="2154196"/>
            <a:ext cx="1433386" cy="1037968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25A4633D-F486-46AB-B282-113F52C153A5}"/>
              </a:ext>
            </a:extLst>
          </p:cNvPr>
          <p:cNvSpPr txBox="1"/>
          <p:nvPr/>
        </p:nvSpPr>
        <p:spPr>
          <a:xfrm>
            <a:off x="1029730" y="4891532"/>
            <a:ext cx="15322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Favoris</a:t>
            </a:r>
          </a:p>
        </p:txBody>
      </p:sp>
      <p:sp>
        <p:nvSpPr>
          <p:cNvPr id="10" name="Flèche : droite 9">
            <a:extLst>
              <a:ext uri="{FF2B5EF4-FFF2-40B4-BE49-F238E27FC236}">
                <a16:creationId xmlns:a16="http://schemas.microsoft.com/office/drawing/2014/main" id="{3F9A812D-D0C2-4CDE-8415-76CA532DFE03}"/>
              </a:ext>
            </a:extLst>
          </p:cNvPr>
          <p:cNvSpPr/>
          <p:nvPr/>
        </p:nvSpPr>
        <p:spPr>
          <a:xfrm>
            <a:off x="3231616" y="4936141"/>
            <a:ext cx="1433386" cy="372446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229686CC-8D50-40AD-8F93-678428284F63}"/>
              </a:ext>
            </a:extLst>
          </p:cNvPr>
          <p:cNvSpPr txBox="1"/>
          <p:nvPr/>
        </p:nvSpPr>
        <p:spPr>
          <a:xfrm>
            <a:off x="4836803" y="4703804"/>
            <a:ext cx="19441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Connexion utilisateur</a:t>
            </a:r>
          </a:p>
        </p:txBody>
      </p:sp>
      <p:sp>
        <p:nvSpPr>
          <p:cNvPr id="12" name="Flèche : droite 11">
            <a:extLst>
              <a:ext uri="{FF2B5EF4-FFF2-40B4-BE49-F238E27FC236}">
                <a16:creationId xmlns:a16="http://schemas.microsoft.com/office/drawing/2014/main" id="{53F5B05E-78C0-476F-80E3-EAADDB09222D}"/>
              </a:ext>
            </a:extLst>
          </p:cNvPr>
          <p:cNvSpPr/>
          <p:nvPr/>
        </p:nvSpPr>
        <p:spPr>
          <a:xfrm>
            <a:off x="6952734" y="4933080"/>
            <a:ext cx="889688" cy="372446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BDED79D8-B84F-480B-8270-99BA909980A4}"/>
              </a:ext>
            </a:extLst>
          </p:cNvPr>
          <p:cNvSpPr txBox="1"/>
          <p:nvPr/>
        </p:nvSpPr>
        <p:spPr>
          <a:xfrm>
            <a:off x="8007178" y="4703804"/>
            <a:ext cx="28338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Sécurisation de leurs données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D854D996-877C-498F-A55E-68A0AA37B068}"/>
              </a:ext>
            </a:extLst>
          </p:cNvPr>
          <p:cNvSpPr txBox="1"/>
          <p:nvPr/>
        </p:nvSpPr>
        <p:spPr>
          <a:xfrm>
            <a:off x="6087761" y="1820563"/>
            <a:ext cx="495094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Mobil first responsive design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F79FCC6C-2E7F-42CB-8273-A19F1961478A}"/>
              </a:ext>
            </a:extLst>
          </p:cNvPr>
          <p:cNvSpPr txBox="1"/>
          <p:nvPr/>
        </p:nvSpPr>
        <p:spPr>
          <a:xfrm>
            <a:off x="1705233" y="3440059"/>
            <a:ext cx="3262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Application compagnon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22D031F3-4F5B-42B6-92A3-A160E29E3EA9}"/>
              </a:ext>
            </a:extLst>
          </p:cNvPr>
          <p:cNvSpPr txBox="1"/>
          <p:nvPr/>
        </p:nvSpPr>
        <p:spPr>
          <a:xfrm>
            <a:off x="10536195" y="222422"/>
            <a:ext cx="47779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0" dirty="0" smtClean="0">
                <a:solidFill>
                  <a:schemeClr val="bg2"/>
                </a:solidFill>
              </a:rPr>
              <a:t>6</a:t>
            </a:r>
            <a:endParaRPr lang="fr-FR" sz="6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2173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/>
      <p:bldP spid="10" grpId="0" animBg="1"/>
      <p:bldP spid="11" grpId="0"/>
      <p:bldP spid="12" grpId="0" animBg="1"/>
      <p:bldP spid="13" grpId="0"/>
      <p:bldP spid="14" grpId="0"/>
      <p:bldP spid="1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164EE9A5-031E-45BE-A14B-85ED4DB1FBF7}"/>
              </a:ext>
            </a:extLst>
          </p:cNvPr>
          <p:cNvSpPr txBox="1"/>
          <p:nvPr/>
        </p:nvSpPr>
        <p:spPr>
          <a:xfrm>
            <a:off x="5642920" y="933218"/>
            <a:ext cx="48108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Copyrights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826D61EF-7B7C-4033-BE26-4995F3FF45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50000"/>
                    </a14:imgEffect>
                    <a14:imgEffect>
                      <a14:brightnessContrast brigh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20964" y="558499"/>
            <a:ext cx="3133725" cy="1457325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4693E6FB-0172-47FB-9E86-FA0153287E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50000"/>
                    </a14:imgEffect>
                    <a14:imgEffect>
                      <a14:brightnessContrast brigh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87664" y="2790181"/>
            <a:ext cx="2867025" cy="1590675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249CB9EA-0455-40B0-A967-946E360124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50000"/>
                    </a14:imgEffect>
                    <a14:imgEffect>
                      <a14:brightnessContrast contras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79372" y="4882593"/>
            <a:ext cx="1416908" cy="1416908"/>
          </a:xfrm>
          <a:prstGeom prst="rect">
            <a:avLst/>
          </a:prstGeom>
        </p:spPr>
      </p:pic>
      <p:sp>
        <p:nvSpPr>
          <p:cNvPr id="11" name="Flèche : droite 10">
            <a:extLst>
              <a:ext uri="{FF2B5EF4-FFF2-40B4-BE49-F238E27FC236}">
                <a16:creationId xmlns:a16="http://schemas.microsoft.com/office/drawing/2014/main" id="{1C6158B3-1985-46B1-B02F-D6F66916925B}"/>
              </a:ext>
            </a:extLst>
          </p:cNvPr>
          <p:cNvSpPr/>
          <p:nvPr/>
        </p:nvSpPr>
        <p:spPr>
          <a:xfrm>
            <a:off x="4547286" y="1087395"/>
            <a:ext cx="832022" cy="387178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Flèche : droite 11">
            <a:extLst>
              <a:ext uri="{FF2B5EF4-FFF2-40B4-BE49-F238E27FC236}">
                <a16:creationId xmlns:a16="http://schemas.microsoft.com/office/drawing/2014/main" id="{2F4851D7-8430-44F3-9E0F-6D6412ABA841}"/>
              </a:ext>
            </a:extLst>
          </p:cNvPr>
          <p:cNvSpPr/>
          <p:nvPr/>
        </p:nvSpPr>
        <p:spPr>
          <a:xfrm>
            <a:off x="4452550" y="3429000"/>
            <a:ext cx="1256271" cy="2675238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ACB4CEC7-102B-429A-BC03-CD61B57F8A79}"/>
              </a:ext>
            </a:extLst>
          </p:cNvPr>
          <p:cNvSpPr txBox="1"/>
          <p:nvPr/>
        </p:nvSpPr>
        <p:spPr>
          <a:xfrm>
            <a:off x="6133070" y="4248279"/>
            <a:ext cx="38305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Citation</a:t>
            </a:r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C73EA2DB-CB1D-43E2-9178-FAAE6EF6FF9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50000"/>
                    </a14:imgEffect>
                    <a14:imgEffect>
                      <a14:brightnessContrast brigh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42781" y="1361230"/>
            <a:ext cx="2857899" cy="2857899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1E5E2872-EAC9-4E6E-8781-DE6B68A53DA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50000"/>
                    </a14:imgEffect>
                    <a14:imgEffect>
                      <a14:brightnessContrast brigh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977742" y="2291790"/>
            <a:ext cx="996780" cy="996780"/>
          </a:xfrm>
          <a:prstGeom prst="rect">
            <a:avLst/>
          </a:prstGeom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F3E3AEDB-D70A-4E86-9531-A5C156D73660}"/>
              </a:ext>
            </a:extLst>
          </p:cNvPr>
          <p:cNvSpPr txBox="1"/>
          <p:nvPr/>
        </p:nvSpPr>
        <p:spPr>
          <a:xfrm>
            <a:off x="10536195" y="222422"/>
            <a:ext cx="47779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0" dirty="0" smtClean="0">
                <a:solidFill>
                  <a:schemeClr val="bg2"/>
                </a:solidFill>
              </a:rPr>
              <a:t>7</a:t>
            </a:r>
            <a:endParaRPr lang="fr-FR" sz="6000" dirty="0">
              <a:solidFill>
                <a:schemeClr val="bg2"/>
              </a:solidFill>
            </a:endParaRP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1E5E2872-EAC9-4E6E-8781-DE6B68A53DA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50000"/>
                    </a14:imgEffect>
                    <a14:imgEffect>
                      <a14:brightnessContrast brigh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68939" y="2291790"/>
            <a:ext cx="996780" cy="996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345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1" grpId="0" animBg="1"/>
      <p:bldP spid="12" grpId="0" animBg="1"/>
      <p:bldP spid="1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821955C0-4ABF-4DCC-9234-1E5B5CF269D6}"/>
              </a:ext>
            </a:extLst>
          </p:cNvPr>
          <p:cNvSpPr txBox="1"/>
          <p:nvPr/>
        </p:nvSpPr>
        <p:spPr>
          <a:xfrm>
            <a:off x="761157" y="778860"/>
            <a:ext cx="71504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Rapidité et intuitivité de navigation</a:t>
            </a:r>
          </a:p>
        </p:txBody>
      </p:sp>
      <p:sp>
        <p:nvSpPr>
          <p:cNvPr id="5" name="Flèche : bas 4">
            <a:extLst>
              <a:ext uri="{FF2B5EF4-FFF2-40B4-BE49-F238E27FC236}">
                <a16:creationId xmlns:a16="http://schemas.microsoft.com/office/drawing/2014/main" id="{308F2681-B8E4-4916-B59B-019E8603B59C}"/>
              </a:ext>
            </a:extLst>
          </p:cNvPr>
          <p:cNvSpPr/>
          <p:nvPr/>
        </p:nvSpPr>
        <p:spPr>
          <a:xfrm>
            <a:off x="2998571" y="1382627"/>
            <a:ext cx="2166552" cy="830945"/>
          </a:xfrm>
          <a:prstGeom prst="down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1F3DC164-E4D2-4CF6-84F4-5470211031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50000"/>
                    </a14:imgEffect>
                    <a14:imgEffect>
                      <a14:brightnessContrast brigh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4238" y="2946737"/>
            <a:ext cx="3366798" cy="2030628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0E114234-78FF-44DD-8185-6025BC2349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50000"/>
                    </a14:imgEffect>
                    <a14:imgEffect>
                      <a14:brightnessContrast brigh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36379" y="2946737"/>
            <a:ext cx="2443364" cy="2226176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C85BC73B-EDBA-40EF-970F-411E4EFFA14C}"/>
              </a:ext>
            </a:extLst>
          </p:cNvPr>
          <p:cNvSpPr txBox="1"/>
          <p:nvPr/>
        </p:nvSpPr>
        <p:spPr>
          <a:xfrm>
            <a:off x="642551" y="2355674"/>
            <a:ext cx="35093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Réflexion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DB5AB45A-76D1-4AA6-AB5A-BD9789706664}"/>
              </a:ext>
            </a:extLst>
          </p:cNvPr>
          <p:cNvSpPr txBox="1"/>
          <p:nvPr/>
        </p:nvSpPr>
        <p:spPr>
          <a:xfrm>
            <a:off x="4437716" y="2355674"/>
            <a:ext cx="24433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Organisation</a:t>
            </a:r>
          </a:p>
        </p:txBody>
      </p:sp>
      <p:sp>
        <p:nvSpPr>
          <p:cNvPr id="12" name="Flèche : droite 11">
            <a:extLst>
              <a:ext uri="{FF2B5EF4-FFF2-40B4-BE49-F238E27FC236}">
                <a16:creationId xmlns:a16="http://schemas.microsoft.com/office/drawing/2014/main" id="{E5924391-F783-4428-905D-C7727972FC63}"/>
              </a:ext>
            </a:extLst>
          </p:cNvPr>
          <p:cNvSpPr/>
          <p:nvPr/>
        </p:nvSpPr>
        <p:spPr>
          <a:xfrm>
            <a:off x="7237784" y="2875005"/>
            <a:ext cx="1354281" cy="805249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315C864F-3288-4BC4-9B46-524188A095B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50000"/>
                    </a14:imgEffect>
                    <a14:imgEffect>
                      <a14:brightnessContrast bright="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193003" y="3680254"/>
            <a:ext cx="4998997" cy="3119166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0D0CFE40-6E86-4D70-8613-7F6668E498F8}"/>
              </a:ext>
            </a:extLst>
          </p:cNvPr>
          <p:cNvSpPr txBox="1"/>
          <p:nvPr/>
        </p:nvSpPr>
        <p:spPr>
          <a:xfrm>
            <a:off x="7911600" y="3119166"/>
            <a:ext cx="37564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Structurer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301E1F52-B408-4ECF-A605-CC369353E2F0}"/>
              </a:ext>
            </a:extLst>
          </p:cNvPr>
          <p:cNvSpPr txBox="1"/>
          <p:nvPr/>
        </p:nvSpPr>
        <p:spPr>
          <a:xfrm>
            <a:off x="10536195" y="222422"/>
            <a:ext cx="47779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0" dirty="0" smtClean="0">
                <a:solidFill>
                  <a:schemeClr val="bg2"/>
                </a:solidFill>
              </a:rPr>
              <a:t>8</a:t>
            </a:r>
            <a:endParaRPr lang="fr-FR" sz="6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2316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/>
      <p:bldP spid="11" grpId="0"/>
      <p:bldP spid="12" grpId="0" animBg="1"/>
      <p:bldP spid="1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377E4E2-77EB-441B-ACB2-651DE0A9AA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u="sng" dirty="0">
                <a:latin typeface="Arial Black" panose="020B0A04020102020204" pitchFamily="34" charset="0"/>
              </a:rPr>
              <a:t>Arborescence: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D8D4D68A-5CA8-4ABA-A3E2-4CB4E5D693D7}"/>
              </a:ext>
            </a:extLst>
          </p:cNvPr>
          <p:cNvSpPr txBox="1"/>
          <p:nvPr/>
        </p:nvSpPr>
        <p:spPr>
          <a:xfrm>
            <a:off x="10536195" y="222422"/>
            <a:ext cx="47779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0" dirty="0" smtClean="0">
                <a:solidFill>
                  <a:schemeClr val="bg2"/>
                </a:solidFill>
              </a:rPr>
              <a:t>9</a:t>
            </a:r>
            <a:endParaRPr lang="fr-FR" sz="6000" dirty="0">
              <a:solidFill>
                <a:schemeClr val="bg2"/>
              </a:solidFill>
            </a:endParaRPr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580" y="1152983"/>
            <a:ext cx="10005509" cy="5626899"/>
          </a:xfrm>
        </p:spPr>
      </p:pic>
      <p:sp>
        <p:nvSpPr>
          <p:cNvPr id="3" name="Ellipse 2"/>
          <p:cNvSpPr/>
          <p:nvPr/>
        </p:nvSpPr>
        <p:spPr>
          <a:xfrm>
            <a:off x="548639" y="2053244"/>
            <a:ext cx="3782291" cy="4638502"/>
          </a:xfrm>
          <a:prstGeom prst="ellipse">
            <a:avLst/>
          </a:prstGeom>
          <a:noFill/>
          <a:ln w="76200">
            <a:solidFill>
              <a:srgbClr val="FF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Ellipse 6"/>
          <p:cNvSpPr/>
          <p:nvPr/>
        </p:nvSpPr>
        <p:spPr>
          <a:xfrm>
            <a:off x="3845253" y="1853248"/>
            <a:ext cx="3006437" cy="2978442"/>
          </a:xfrm>
          <a:prstGeom prst="ellipse">
            <a:avLst/>
          </a:prstGeom>
          <a:noFill/>
          <a:ln w="76200">
            <a:solidFill>
              <a:srgbClr val="FF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Ellipse 7"/>
          <p:cNvSpPr/>
          <p:nvPr/>
        </p:nvSpPr>
        <p:spPr>
          <a:xfrm>
            <a:off x="6508096" y="1853248"/>
            <a:ext cx="3006437" cy="2978442"/>
          </a:xfrm>
          <a:prstGeom prst="ellipse">
            <a:avLst/>
          </a:prstGeom>
          <a:noFill/>
          <a:ln w="76200">
            <a:solidFill>
              <a:srgbClr val="FF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Ellipse 8"/>
          <p:cNvSpPr/>
          <p:nvPr/>
        </p:nvSpPr>
        <p:spPr>
          <a:xfrm>
            <a:off x="9223308" y="1753207"/>
            <a:ext cx="1841974" cy="1589262"/>
          </a:xfrm>
          <a:prstGeom prst="ellipse">
            <a:avLst/>
          </a:prstGeom>
          <a:noFill/>
          <a:ln w="76200">
            <a:solidFill>
              <a:srgbClr val="FF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2886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7" grpId="0" animBg="1"/>
      <p:bldP spid="7" grpId="1" animBg="1"/>
      <p:bldP spid="8" grpId="0" animBg="1"/>
      <p:bldP spid="8" grpId="1" animBg="1"/>
      <p:bldP spid="9" grpId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304</TotalTime>
  <Words>124</Words>
  <Application>Microsoft Office PowerPoint</Application>
  <PresentationFormat>Grand écran</PresentationFormat>
  <Paragraphs>71</Paragraphs>
  <Slides>26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26</vt:i4>
      </vt:variant>
    </vt:vector>
  </HeadingPairs>
  <TitlesOfParts>
    <vt:vector size="31" baseType="lpstr">
      <vt:lpstr>Arial</vt:lpstr>
      <vt:lpstr>Arial Black</vt:lpstr>
      <vt:lpstr>Century Gothic</vt:lpstr>
      <vt:lpstr>Wingdings 3</vt:lpstr>
      <vt:lpstr>Ion</vt:lpstr>
      <vt:lpstr>Présentation PowerPoint</vt:lpstr>
      <vt:lpstr>Sommaire:</vt:lpstr>
      <vt:lpstr>Contexte: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Arborescence:</vt:lpstr>
      <vt:lpstr>Présentation PowerPoint</vt:lpstr>
      <vt:lpstr>Zoning:</vt:lpstr>
      <vt:lpstr>Présentation PowerPoint</vt:lpstr>
      <vt:lpstr>Wireframe:</vt:lpstr>
      <vt:lpstr>Moodboard:</vt:lpstr>
      <vt:lpstr>Style tile:</vt:lpstr>
      <vt:lpstr>Mockup:</vt:lpstr>
      <vt:lpstr>Use case: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Conclusion: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Utilisateur</dc:creator>
  <cp:lastModifiedBy>Gabriel</cp:lastModifiedBy>
  <cp:revision>34</cp:revision>
  <dcterms:created xsi:type="dcterms:W3CDTF">2024-07-27T19:11:05Z</dcterms:created>
  <dcterms:modified xsi:type="dcterms:W3CDTF">2024-07-31T10:24:12Z</dcterms:modified>
</cp:coreProperties>
</file>